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35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53" r:id="rId14"/>
    <p:sldId id="354" r:id="rId15"/>
    <p:sldId id="266" r:id="rId16"/>
    <p:sldId id="267" r:id="rId17"/>
    <p:sldId id="269" r:id="rId18"/>
    <p:sldId id="268" r:id="rId19"/>
    <p:sldId id="270" r:id="rId20"/>
    <p:sldId id="271" r:id="rId21"/>
    <p:sldId id="272" r:id="rId22"/>
    <p:sldId id="35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55" r:id="rId34"/>
    <p:sldId id="357" r:id="rId35"/>
    <p:sldId id="3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BFA4-5C30-9BE3-7CFE-3AF77F6C6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A9AE2-8170-24A9-52B7-BE58A8633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3F005-5AEE-6014-5DBA-2F3F6EEB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96534-3D0C-7BA7-7DF2-3C5C8FFB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3A9BE-BF1E-F9E3-BE83-EB885168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03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2C6A-BCAF-75DA-6A00-C7B5C499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699EF-A29B-AF08-C5E5-CAF731DE3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7BA0-0278-21B1-01F3-6E5F2DE8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EAB0-3E64-2CFB-1BF8-B7AD751B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752C8-45D6-5699-9B71-7EB8880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06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2A95C-600A-FC82-835C-4D7426443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9041-CB71-9C4B-AF0A-DABFE2AA5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C675D-3245-A0A9-44E2-6A585A2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D429-0CB3-9BE0-C711-4A4DB8FA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6FA99-2FA3-D6DA-DFF7-E08AFB01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94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FAF0-9519-B0AC-8647-F7F63113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2BB4-77FB-14D4-C68C-2279D25A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94AD5-4EFC-B041-4B85-CA8B29D7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7F4E-BD98-D784-2745-291E76F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64C3E-9F86-1F57-60CA-B647F49A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78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35A6-38AD-A97C-C912-C4DD9A2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3AD1C-804D-A003-F855-880EBA2B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72304-E05E-EB99-0C88-52DACDA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5215-456A-F014-2885-00E40903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F9009-9C0E-5EE0-3914-CB592715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9EE9-AD31-F5D4-CAEC-C11EF32F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FE1F-64CF-A1F0-C412-A05777FA7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50628-D39D-BF06-D20B-4B7C46EA8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30264-0E83-DF57-6C7B-E23C058F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AFC7-846E-F09A-FFA5-F4104676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63100-6EE5-61A2-50B8-C5B0653E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38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DF96-43C2-7C9F-4C9F-AF11417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846E0-AAEF-6FDF-014B-2AFDBA29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6C7A4-7A55-89D2-59A6-1577073A4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CAE57-8D6E-AB40-F85A-15A3F9813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95615-DFE2-F965-19E2-8C975727A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8B3E2-C9A7-DEA1-34CF-BB633838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716386-A247-7CB2-3361-164C214F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BF268-3E1B-C285-9EBF-2DA418DA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2D6D-6B6B-D8C9-74A2-8A2834FE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2D549-3535-84F3-A731-B188C560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4317B-29FB-392D-1105-A5F19377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5390-EADF-4336-DC20-AD49EA1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6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FED16-96DC-1533-428C-B9EE7604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3EC7F-D32D-F02B-40CD-A71A4B69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B4F1-CE08-5188-E6E3-066AF262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5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ECA-A6B6-6129-DF54-CB741742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F2042-0083-4DBB-86D1-3EDF1182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6D6C0-C88A-3175-E137-712E6C400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2222D-E09C-A024-09BE-7EEE3991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85428-81CE-E51E-A73F-849458E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EBB86-EA92-B861-8319-E43DD8F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85D7-7A61-62E1-9D60-904F47A5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512B-F837-4A75-309E-DAE347CF9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7F39-334D-24D8-CECB-82781C9A5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BD00B-D1A2-3FE4-3FBD-7A25E75D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6497F-3ABF-DFAB-5E75-B8ADA687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F363D-EB70-F704-8244-5A3AE325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7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A54EE-4295-3728-1FDF-FE05A95E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5AE8-13BA-58EA-B2E9-E018A4CF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552BB-662A-EA93-E78A-E716FD100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DF27-BDC3-41EF-9487-C52492922D93}" type="datetimeFigureOut">
              <a:rPr lang="en-IN" smtClean="0"/>
              <a:t>30-04-2023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D4C71-2A96-861C-D29F-01912E47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3A41-5BEC-5A99-1ECF-1C623A55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5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test@test.com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07" y="2174947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Each user has a local copy, but there is one central repository</a:t>
            </a:r>
          </a:p>
          <a:p>
            <a:pPr lvl="1"/>
            <a:r>
              <a:rPr lang="en-IN" dirty="0"/>
              <a:t>Single point of failure</a:t>
            </a:r>
          </a:p>
          <a:p>
            <a:pPr lvl="1"/>
            <a:r>
              <a:rPr lang="en-IN" dirty="0"/>
              <a:t>Requires constant connectivity</a:t>
            </a:r>
          </a:p>
          <a:p>
            <a:pPr lvl="1"/>
            <a:r>
              <a:rPr lang="en-IN" dirty="0"/>
              <a:t>e.g. Subversion, </a:t>
            </a:r>
            <a:r>
              <a:rPr lang="en-IN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474" y="1835899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Each developer has a local copy and a separate repository, so loss of connection is manageable </a:t>
            </a:r>
          </a:p>
          <a:p>
            <a:pPr lvl="1"/>
            <a:r>
              <a:rPr lang="en-IN" dirty="0"/>
              <a:t>More scalable</a:t>
            </a:r>
          </a:p>
          <a:p>
            <a:pPr lvl="1"/>
            <a:r>
              <a:rPr lang="en-IN" dirty="0"/>
              <a:t>e.g. Mercurial,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2280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2280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485C-0B25-74D7-9BD9-1A594CC6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Centralized versus 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C2F1-5093-96AB-93B4-2BB9F54C3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5207"/>
            <a:ext cx="5181600" cy="4351338"/>
          </a:xfrm>
        </p:spPr>
        <p:txBody>
          <a:bodyPr/>
          <a:lstStyle/>
          <a:p>
            <a:r>
              <a:rPr lang="en-US" dirty="0"/>
              <a:t>For others to see your changes, 2 things must happen:</a:t>
            </a:r>
          </a:p>
          <a:p>
            <a:pPr lvl="1"/>
            <a:r>
              <a:rPr lang="en-US" dirty="0"/>
              <a:t>You commit</a:t>
            </a:r>
          </a:p>
          <a:p>
            <a:pPr lvl="1"/>
            <a:r>
              <a:rPr lang="en-US" dirty="0"/>
              <a:t>They update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B26-2360-E4C0-BE8F-5CF06E99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5207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 others to see your changes, 4 things must happen:</a:t>
            </a:r>
          </a:p>
          <a:p>
            <a:pPr lvl="1"/>
            <a:r>
              <a:rPr lang="en-US" sz="1800" dirty="0"/>
              <a:t>You commit and push</a:t>
            </a:r>
          </a:p>
          <a:p>
            <a:pPr lvl="1"/>
            <a:r>
              <a:rPr lang="en-US" sz="1800" dirty="0"/>
              <a:t>They pull and update</a:t>
            </a:r>
            <a:endParaRPr lang="en-IN" sz="1800" dirty="0"/>
          </a:p>
        </p:txBody>
      </p:sp>
      <p:pic>
        <p:nvPicPr>
          <p:cNvPr id="1026" name="Picture 2" descr="Centralized version control">
            <a:extLst>
              <a:ext uri="{FF2B5EF4-FFF2-40B4-BE49-F238E27FC236}">
                <a16:creationId xmlns:a16="http://schemas.microsoft.com/office/drawing/2014/main" id="{FE90FCEC-B0B1-E71D-175A-4511C514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8" y="3200640"/>
            <a:ext cx="4853683" cy="3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tributed version control">
            <a:extLst>
              <a:ext uri="{FF2B5EF4-FFF2-40B4-BE49-F238E27FC236}">
                <a16:creationId xmlns:a16="http://schemas.microsoft.com/office/drawing/2014/main" id="{DAC20464-9070-EE8C-2F61-473AAFED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60" y="2760770"/>
            <a:ext cx="5017639" cy="38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0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4669DC-D399-B74C-A7A7-48EF262E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Commands and their Meaning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02307-6551-ED85-03EA-AF300A1C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Commit</a:t>
            </a:r>
            <a:r>
              <a:rPr lang="en-US" dirty="0"/>
              <a:t> and </a:t>
            </a:r>
            <a:r>
              <a:rPr lang="en-US" b="1" dirty="0"/>
              <a:t>update </a:t>
            </a:r>
            <a:r>
              <a:rPr lang="en-US" dirty="0"/>
              <a:t>commands: Only move changes between the working copy and the local repository, without affecting any other repository. </a:t>
            </a:r>
          </a:p>
          <a:p>
            <a:r>
              <a:rPr lang="en-US" b="1" dirty="0"/>
              <a:t>Push</a:t>
            </a:r>
            <a:r>
              <a:rPr lang="en-US" dirty="0"/>
              <a:t> and </a:t>
            </a:r>
            <a:r>
              <a:rPr lang="en-US" b="1" dirty="0"/>
              <a:t>pull</a:t>
            </a:r>
            <a:r>
              <a:rPr lang="en-US" dirty="0"/>
              <a:t> commands: Move changes between the local repository and the central repository, without affecting your working copy.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99D54D-38C7-A5B4-9AF4-63F4209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is not GitHub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FCED38-B7A0-AE78-7316-9E89C3B6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D4C35-725E-CFB0-F64C-7210FF36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1520569"/>
            <a:ext cx="11392485" cy="4972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CF9EB-2A29-83C7-6FED-E60F765011EA}"/>
              </a:ext>
            </a:extLst>
          </p:cNvPr>
          <p:cNvSpPr txBox="1"/>
          <p:nvPr/>
        </p:nvSpPr>
        <p:spPr>
          <a:xfrm>
            <a:off x="3298004" y="2137025"/>
            <a:ext cx="12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Git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80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3 distinct parts</a:t>
            </a:r>
          </a:p>
          <a:p>
            <a:pPr lvl="1"/>
            <a:r>
              <a:rPr lang="en-IN" dirty="0"/>
              <a:t>Workspace – Area where the user is working and creating/modifying code</a:t>
            </a:r>
          </a:p>
          <a:p>
            <a:pPr lvl="1"/>
            <a:r>
              <a:rPr lang="en-IN" dirty="0"/>
              <a:t>Index/Staging area – Area that closely mimics the local repository</a:t>
            </a:r>
          </a:p>
          <a:p>
            <a:pPr lvl="1"/>
            <a:r>
              <a:rPr lang="en-IN" dirty="0"/>
              <a:t>Local repository – The local area for all the code</a:t>
            </a:r>
          </a:p>
          <a:p>
            <a:r>
              <a:rPr lang="en-IN" dirty="0"/>
              <a:t>How this works?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i="1" dirty="0"/>
              <a:t>git add file1</a:t>
            </a:r>
            <a:r>
              <a:rPr lang="en-IN" dirty="0"/>
              <a:t>, it will get added to the 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commit file1 –m “Added file1”</a:t>
            </a:r>
            <a:r>
              <a:rPr lang="en-IN" sz="2400" dirty="0"/>
              <a:t>, it will get added to the 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41" y="2498866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92" y="4743019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Why do we need version control systems/software?</a:t>
            </a:r>
          </a:p>
          <a:p>
            <a:pPr lvl="1"/>
            <a:r>
              <a:rPr lang="en-IN" dirty="0"/>
              <a:t>Many developers, a single (integrated) code, configuration files, database scripts, etc</a:t>
            </a:r>
          </a:p>
          <a:p>
            <a:pPr lvl="1"/>
            <a:r>
              <a:rPr lang="en-IN" dirty="0"/>
              <a:t>Simultaneous changes done for bug fixing</a:t>
            </a:r>
          </a:p>
          <a:p>
            <a:pPr lvl="1"/>
            <a:r>
              <a:rPr lang="en-IN" dirty="0"/>
              <a:t>Local copies maintained by each developer</a:t>
            </a:r>
          </a:p>
          <a:p>
            <a:pPr lvl="1"/>
            <a:r>
              <a:rPr lang="en-IN" dirty="0"/>
              <a:t>Overwriting each other’s changes</a:t>
            </a:r>
          </a:p>
          <a:p>
            <a:pPr lvl="1"/>
            <a:r>
              <a:rPr lang="en-IN" dirty="0"/>
              <a:t>Unauthorized changes to the code</a:t>
            </a:r>
          </a:p>
          <a:p>
            <a:pPr lvl="1"/>
            <a:r>
              <a:rPr lang="en-IN" dirty="0"/>
              <a:t>Maintaining different </a:t>
            </a:r>
            <a:r>
              <a:rPr lang="en-IN" b="1" dirty="0"/>
              <a:t>code bases</a:t>
            </a:r>
            <a:endParaRPr lang="en-IN" dirty="0"/>
          </a:p>
          <a:p>
            <a:pPr lvl="1"/>
            <a:r>
              <a:rPr lang="en-IN" dirty="0"/>
              <a:t>Need for reverting to an older version of the software</a:t>
            </a:r>
          </a:p>
          <a:p>
            <a:r>
              <a:rPr lang="en-IN" dirty="0"/>
              <a:t>Imagine that there are two developers who are developing code on an 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03669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push</a:t>
            </a:r>
            <a:r>
              <a:rPr lang="en-IN" sz="2400" dirty="0"/>
              <a:t>, the changes will go to the 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Important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F716-F7A8-8508-A641-41AC34C9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" y="2364637"/>
            <a:ext cx="11716166" cy="44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7133-B262-6EAC-EACE-48B1F256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Fun!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6C65-9E35-53EA-8438-31669FC7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88" y="2019147"/>
            <a:ext cx="5374265" cy="40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1CCD9-B46E-29D6-4A78-86760D71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Setup</a:t>
            </a:r>
          </a:p>
        </p:txBody>
      </p:sp>
    </p:spTree>
    <p:extLst>
      <p:ext uri="{BB962C8B-B14F-4D97-AF65-F5344CB8AC3E}">
        <p14:creationId xmlns:p14="http://schemas.microsoft.com/office/powerpoint/2010/main" val="12772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git and install</a:t>
            </a:r>
          </a:p>
          <a:p>
            <a:r>
              <a:rPr lang="en-IN" dirty="0"/>
              <a:t>git config   --global   user.name   “Atul Kahate”</a:t>
            </a:r>
          </a:p>
          <a:p>
            <a:r>
              <a:rPr lang="en-IN" dirty="0"/>
              <a:t>git config   --global   </a:t>
            </a:r>
            <a:r>
              <a:rPr lang="en-IN" dirty="0" err="1"/>
              <a:t>user.email</a:t>
            </a:r>
            <a:r>
              <a:rPr lang="en-IN" dirty="0"/>
              <a:t>    </a:t>
            </a:r>
            <a:r>
              <a:rPr lang="en-IN" dirty="0">
                <a:hlinkClick r:id="rId2"/>
              </a:rPr>
              <a:t>test@test.com</a:t>
            </a:r>
            <a:endParaRPr lang="en-IN" dirty="0"/>
          </a:p>
          <a:p>
            <a:endParaRPr lang="en-IN" dirty="0"/>
          </a:p>
          <a:p>
            <a:r>
              <a:rPr lang="en-IN" dirty="0"/>
              <a:t>Visit github.com and signup using the above email id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Create a directory hello-from-git somewhere on the local drive (e.g. C:\delthis\hello-from-git)</a:t>
            </a:r>
          </a:p>
          <a:p>
            <a:r>
              <a:rPr lang="en-IN" sz="2400" dirty="0"/>
              <a:t>To enable tracking of this folder by git, in the folder, run </a:t>
            </a:r>
            <a:r>
              <a:rPr lang="en-IN" sz="2400" b="1" dirty="0"/>
              <a:t>git </a:t>
            </a:r>
            <a:r>
              <a:rPr lang="en-IN" sz="2400" b="1" dirty="0" err="1"/>
              <a:t>init</a:t>
            </a:r>
            <a:endParaRPr lang="en-IN" sz="2400" dirty="0"/>
          </a:p>
          <a:p>
            <a:r>
              <a:rPr lang="en-IN" sz="2400" dirty="0"/>
              <a:t>Create </a:t>
            </a:r>
            <a:r>
              <a:rPr lang="en-IN" sz="2400" b="1" dirty="0"/>
              <a:t>file1.txt</a:t>
            </a:r>
            <a:r>
              <a:rPr lang="en-IN" sz="2400" dirty="0"/>
              <a:t> in this folder in some text editor (e.g. C:\delthis\hello-from-git\file1)</a:t>
            </a:r>
            <a:endParaRPr lang="en-IN" sz="2400" b="1" dirty="0"/>
          </a:p>
          <a:p>
            <a:r>
              <a:rPr lang="en-IN" sz="2400" dirty="0"/>
              <a:t>Type </a:t>
            </a:r>
            <a:r>
              <a:rPr lang="en-IN" sz="2400" i="1" dirty="0"/>
              <a:t>Hello World from Git</a:t>
            </a:r>
            <a:r>
              <a:rPr lang="en-IN" sz="2400" dirty="0"/>
              <a:t> in the file and save it</a:t>
            </a:r>
          </a:p>
          <a:p>
            <a:r>
              <a:rPr lang="en-IN" sz="2400" dirty="0"/>
              <a:t>On the command prompt, type </a:t>
            </a:r>
            <a:r>
              <a:rPr lang="en-IN" sz="2400" b="1" dirty="0"/>
              <a:t>git status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83D3-6747-218A-CB10-1AE228A5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55" y="4805201"/>
            <a:ext cx="6777451" cy="19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does this mean? It means that file1 is in the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2CB1-EC92-AD0A-E64E-01394644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54" y="2413373"/>
            <a:ext cx="2769201" cy="249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59079-FADD-680D-C425-2AD533A7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38" y="2645865"/>
            <a:ext cx="7440345" cy="2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7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the file to the Index/Staging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file1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6BB68-261A-381B-53F0-CCD80E63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16998"/>
            <a:ext cx="3346931" cy="190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D1824-FC5B-C216-EF61-6160116D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04" y="1974775"/>
            <a:ext cx="590580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 to the Local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commit file1 –m “Our very first commit”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  <a:p>
            <a:r>
              <a:rPr lang="en-IN" b="1" dirty="0"/>
              <a:t>git status</a:t>
            </a:r>
            <a:r>
              <a:rPr lang="en-IN" dirty="0"/>
              <a:t> and </a:t>
            </a:r>
            <a:r>
              <a:rPr lang="en-IN" b="1" dirty="0"/>
              <a:t>git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A6536-BF8A-7035-3DCF-A9FCBB56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2472"/>
            <a:ext cx="4325877" cy="208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48F82-FB83-B35F-B607-228EA79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75" y="2639785"/>
            <a:ext cx="6904925" cy="1057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A8E33-DABC-A832-BC3C-72CB6CF4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9" y="4159698"/>
            <a:ext cx="6998123" cy="23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Go to </a:t>
            </a:r>
            <a:r>
              <a:rPr lang="en-IN" dirty="0" err="1"/>
              <a:t>github</a:t>
            </a:r>
            <a:r>
              <a:rPr lang="en-IN" dirty="0"/>
              <a:t> and click on New repository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Leave the other defaults and Create repository</a:t>
            </a:r>
          </a:p>
          <a:p>
            <a:r>
              <a:rPr lang="en-IN" dirty="0"/>
              <a:t>Copy the last three commands shown on the next page:</a:t>
            </a:r>
          </a:p>
          <a:p>
            <a:pPr lvl="1"/>
            <a:r>
              <a:rPr lang="en-US" dirty="0"/>
              <a:t>git branch -M main</a:t>
            </a:r>
          </a:p>
          <a:p>
            <a:pPr lvl="1"/>
            <a:r>
              <a:rPr lang="en-US" dirty="0"/>
              <a:t>git remote add origin https://github.com/newdelthis/hello-from-git.git</a:t>
            </a:r>
          </a:p>
          <a:p>
            <a:pPr lvl="1"/>
            <a:r>
              <a:rPr lang="en-US" dirty="0"/>
              <a:t>git push -u origin main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D3851-6576-432D-7D72-BCD9A10A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692" y="1690688"/>
            <a:ext cx="1835244" cy="9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DB2EA-4395-72E9-0B47-3D568D42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9" y="2407627"/>
            <a:ext cx="4184865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– A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Version Control System">
            <a:extLst>
              <a:ext uri="{FF2B5EF4-FFF2-40B4-BE49-F238E27FC236}">
                <a16:creationId xmlns:a16="http://schemas.microsoft.com/office/drawing/2014/main" id="{F5DBC43C-EBD9-10CF-4FDC-CADB864E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2" y="1363203"/>
            <a:ext cx="9140575" cy="51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35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Paste the three commands on the command prompt and press enter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E25F8-89EB-0E39-3D30-F9A9FDA1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9" y="2509270"/>
            <a:ext cx="10515600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the repository on the </a:t>
            </a:r>
            <a:r>
              <a:rPr lang="en-IN" dirty="0" err="1"/>
              <a:t>github</a:t>
            </a:r>
            <a:r>
              <a:rPr lang="en-IN" dirty="0"/>
              <a:t> page by refreshing it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0A55D-1FFB-E3B9-A9E4-4D98546E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8" y="2591521"/>
            <a:ext cx="8458635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End result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35EC5-C5D3-6CF8-3006-92554AAD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3" y="2455542"/>
            <a:ext cx="9498652" cy="29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BD45-180B-C7F7-8BCC-CCC3EE14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you get Authentication Error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C5D3F-EF42-EE14-954C-DE148FC3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GitHub now expects us to use SSH instead of HTTP/HTTPS</a:t>
            </a:r>
          </a:p>
          <a:p>
            <a:r>
              <a:rPr lang="en-IN" dirty="0"/>
              <a:t>We need to create an SSH public and private key pair and use this keypair to log in to GitHub using SSH</a:t>
            </a:r>
          </a:p>
          <a:p>
            <a:r>
              <a:rPr lang="en-IN" dirty="0"/>
              <a:t>Steps to follow on the next slide …</a:t>
            </a:r>
          </a:p>
        </p:txBody>
      </p:sp>
    </p:spTree>
    <p:extLst>
      <p:ext uri="{BB962C8B-B14F-4D97-AF65-F5344CB8AC3E}">
        <p14:creationId xmlns:p14="http://schemas.microsoft.com/office/powerpoint/2010/main" val="317332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5ED6-B1E4-6CF2-E674-A5CF6562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SSH Key-Pair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AEA32-A403-7151-152A-C25A1A92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ssh-keygen  -t  rsa  -b  4096   -C   " Your email id"     </a:t>
            </a:r>
            <a:r>
              <a:rPr lang="en-US" dirty="0"/>
              <a:t>on the command prompt</a:t>
            </a:r>
          </a:p>
          <a:p>
            <a:r>
              <a:rPr lang="en-US" dirty="0"/>
              <a:t>Do not give any passphrase (See next slide)</a:t>
            </a:r>
          </a:p>
          <a:p>
            <a:r>
              <a:rPr lang="en-US" dirty="0"/>
              <a:t>It will generate a key pair and the public key will be stored in </a:t>
            </a:r>
            <a:r>
              <a:rPr lang="sv-SE" dirty="0"/>
              <a:t>C:\Users\akaha/.ssh/ id_rsa.pub (public key) and C:\Users\akaha/.ssh/ id_rsa (private key) file</a:t>
            </a:r>
          </a:p>
          <a:p>
            <a:r>
              <a:rPr lang="sv-SE" dirty="0"/>
              <a:t>Open the file in an editor, copy the full contents of the </a:t>
            </a:r>
            <a:r>
              <a:rPr lang="sv-SE" b="1" dirty="0"/>
              <a:t>public key file</a:t>
            </a:r>
          </a:p>
          <a:p>
            <a:r>
              <a:rPr lang="sv-SE" dirty="0"/>
              <a:t>Github -&gt; SSH and GPG Keys -&gt; SSH Keys -&gt; New SSH Key -&gt; Give a name in </a:t>
            </a:r>
            <a:r>
              <a:rPr lang="sv-SE" i="1" dirty="0"/>
              <a:t>Title </a:t>
            </a:r>
            <a:r>
              <a:rPr lang="sv-SE" dirty="0"/>
              <a:t>and paste the key in </a:t>
            </a:r>
            <a:r>
              <a:rPr lang="sv-SE" i="1" dirty="0"/>
              <a:t>Key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57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5193-7F04-BD3F-1A60-88988833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the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36EF7-0DE6-6A94-39FB-BD50ED04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ssh   -T   </a:t>
            </a:r>
            <a:r>
              <a:rPr lang="de-DE" b="1" dirty="0">
                <a:hlinkClick r:id="rId2"/>
              </a:rPr>
              <a:t>git@github.com</a:t>
            </a:r>
            <a:endParaRPr lang="de-DE" dirty="0"/>
          </a:p>
          <a:p>
            <a:r>
              <a:rPr lang="de-DE" dirty="0"/>
              <a:t>Now try adding a file and pushing to GitHub</a:t>
            </a:r>
          </a:p>
          <a:p>
            <a:r>
              <a:rPr lang="de-DE" b="1" dirty="0"/>
              <a:t>git   add   –A</a:t>
            </a:r>
          </a:p>
          <a:p>
            <a:r>
              <a:rPr lang="de-DE" b="1" dirty="0"/>
              <a:t>git   commit  -am  “ Comment“</a:t>
            </a:r>
          </a:p>
          <a:p>
            <a:r>
              <a:rPr lang="en-US" b="1" dirty="0"/>
              <a:t>git branch  -M  main</a:t>
            </a:r>
          </a:p>
          <a:p>
            <a:r>
              <a:rPr lang="en-US" b="1" dirty="0"/>
              <a:t>git remote add origin </a:t>
            </a:r>
            <a:r>
              <a:rPr lang="en-US" b="1" dirty="0" err="1"/>
              <a:t>git@github.com:newdelthis</a:t>
            </a:r>
            <a:r>
              <a:rPr lang="en-US" b="1" dirty="0"/>
              <a:t>/</a:t>
            </a:r>
            <a:r>
              <a:rPr lang="en-US" b="1"/>
              <a:t>test.git</a:t>
            </a:r>
            <a:endParaRPr lang="en-US" b="1" dirty="0"/>
          </a:p>
          <a:p>
            <a:r>
              <a:rPr lang="en-US" b="1" dirty="0"/>
              <a:t>git push   -u   origin  main</a:t>
            </a:r>
            <a:r>
              <a:rPr lang="de-DE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5624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B33-05B2-CCFB-E7E2-A7D0FE91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Developers Working on the Same Code on their Local Copies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CDED-9A85-F60A-10DD-011BB24E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C9A35-8778-20D4-10CA-DAAB101EBE5B}"/>
              </a:ext>
            </a:extLst>
          </p:cNvPr>
          <p:cNvSpPr txBox="1"/>
          <p:nvPr/>
        </p:nvSpPr>
        <p:spPr>
          <a:xfrm>
            <a:off x="1684961" y="2280863"/>
            <a:ext cx="195209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1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263C9-CD70-9233-760A-22A009F6F474}"/>
              </a:ext>
            </a:extLst>
          </p:cNvPr>
          <p:cNvSpPr txBox="1"/>
          <p:nvPr/>
        </p:nvSpPr>
        <p:spPr>
          <a:xfrm>
            <a:off x="7210746" y="2280863"/>
            <a:ext cx="195209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2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B7F498-96BC-2FE2-245D-94BAE0DE2F54}"/>
              </a:ext>
            </a:extLst>
          </p:cNvPr>
          <p:cNvCxnSpPr>
            <a:stCxn id="4" idx="2"/>
          </p:cNvCxnSpPr>
          <p:nvPr/>
        </p:nvCxnSpPr>
        <p:spPr>
          <a:xfrm>
            <a:off x="2661006" y="3758191"/>
            <a:ext cx="2527443" cy="14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61655-2479-FAF7-5951-B4D01B537BFE}"/>
              </a:ext>
            </a:extLst>
          </p:cNvPr>
          <p:cNvCxnSpPr>
            <a:cxnSpLocks/>
          </p:cNvCxnSpPr>
          <p:nvPr/>
        </p:nvCxnSpPr>
        <p:spPr>
          <a:xfrm flipH="1">
            <a:off x="6493267" y="3758190"/>
            <a:ext cx="1601056" cy="14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631D4-3C44-BBDC-BB3A-24B20BDF086F}"/>
              </a:ext>
            </a:extLst>
          </p:cNvPr>
          <p:cNvSpPr txBox="1"/>
          <p:nvPr/>
        </p:nvSpPr>
        <p:spPr>
          <a:xfrm>
            <a:off x="4603678" y="5323111"/>
            <a:ext cx="269011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Whose code should be considered as final?</a:t>
            </a:r>
          </a:p>
        </p:txBody>
      </p:sp>
    </p:spTree>
    <p:extLst>
      <p:ext uri="{BB962C8B-B14F-4D97-AF65-F5344CB8AC3E}">
        <p14:creationId xmlns:p14="http://schemas.microsoft.com/office/powerpoint/2010/main" val="273968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3073E-D28B-36CA-669C-CF5E356A5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28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1038</Words>
  <Application>Microsoft Office PowerPoint</Application>
  <PresentationFormat>Widescreen</PresentationFormat>
  <Paragraphs>192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Git and GitHub</vt:lpstr>
      <vt:lpstr>Version Control Systems</vt:lpstr>
      <vt:lpstr>Git – A Version Control System</vt:lpstr>
      <vt:lpstr>Different Developers Working on the Same Code on their Local Copies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Types of Version Control System</vt:lpstr>
      <vt:lpstr>Centralized versus Distributed Version Control</vt:lpstr>
      <vt:lpstr>Commands and their Meaning</vt:lpstr>
      <vt:lpstr>Git is not GitHub</vt:lpstr>
      <vt:lpstr>Git Workflow – 1</vt:lpstr>
      <vt:lpstr>Git Workflow – 2</vt:lpstr>
      <vt:lpstr>Git Workflow – 3</vt:lpstr>
      <vt:lpstr>Git Workflow – 4</vt:lpstr>
      <vt:lpstr>Git Workflow – 5</vt:lpstr>
      <vt:lpstr>Git Workflow – 6</vt:lpstr>
      <vt:lpstr>Some Fun!</vt:lpstr>
      <vt:lpstr>Git Setup</vt:lpstr>
      <vt:lpstr>Download and Setup</vt:lpstr>
      <vt:lpstr>Using git</vt:lpstr>
      <vt:lpstr>Using git</vt:lpstr>
      <vt:lpstr>Adding the file to the Index/Staging Area</vt:lpstr>
      <vt:lpstr>Committing the file to the Local Repository</vt:lpstr>
      <vt:lpstr>Pushing the file to Github – 1</vt:lpstr>
      <vt:lpstr>Pushing the file to Github – 2</vt:lpstr>
      <vt:lpstr>Pushing the file to Github – 3</vt:lpstr>
      <vt:lpstr>Pushing the file to Github – 4</vt:lpstr>
      <vt:lpstr>If you get Authentication Error …</vt:lpstr>
      <vt:lpstr>Create a SSH Key-Pair</vt:lpstr>
      <vt:lpstr>Test the SSH Key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Atul Kahate</dc:creator>
  <cp:lastModifiedBy>Pranay Shahare</cp:lastModifiedBy>
  <cp:revision>2</cp:revision>
  <dcterms:created xsi:type="dcterms:W3CDTF">2023-04-28T07:06:43Z</dcterms:created>
  <dcterms:modified xsi:type="dcterms:W3CDTF">2023-04-30T05:02:10Z</dcterms:modified>
</cp:coreProperties>
</file>